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6" r:id="rId2"/>
    <p:sldMasterId id="2147483690" r:id="rId3"/>
  </p:sldMasterIdLst>
  <p:notesMasterIdLst>
    <p:notesMasterId r:id="rId38"/>
  </p:notesMasterIdLst>
  <p:handoutMasterIdLst>
    <p:handoutMasterId r:id="rId39"/>
  </p:handoutMasterIdLst>
  <p:sldIdLst>
    <p:sldId id="295" r:id="rId4"/>
    <p:sldId id="334" r:id="rId5"/>
    <p:sldId id="333" r:id="rId6"/>
    <p:sldId id="335" r:id="rId7"/>
    <p:sldId id="367" r:id="rId8"/>
    <p:sldId id="368" r:id="rId9"/>
    <p:sldId id="337" r:id="rId10"/>
    <p:sldId id="350" r:id="rId11"/>
    <p:sldId id="338" r:id="rId12"/>
    <p:sldId id="298" r:id="rId13"/>
    <p:sldId id="341" r:id="rId14"/>
    <p:sldId id="351" r:id="rId15"/>
    <p:sldId id="346" r:id="rId16"/>
    <p:sldId id="343" r:id="rId17"/>
    <p:sldId id="339" r:id="rId18"/>
    <p:sldId id="347" r:id="rId19"/>
    <p:sldId id="349" r:id="rId20"/>
    <p:sldId id="340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26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Pletcher" initials="" lastIdx="38" clrIdx="0"/>
  <p:cmAuthor id="1" name="Tom Lewis" initials="" lastIdx="17" clrIdx="1"/>
  <p:cmAuthor id="2" name="gak9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2"/>
    <a:srgbClr val="4D4D4D"/>
    <a:srgbClr val="BC0000"/>
    <a:srgbClr val="E60000"/>
    <a:srgbClr val="FF0000"/>
    <a:srgbClr val="FFFFFF"/>
    <a:srgbClr val="00A0C0"/>
    <a:srgbClr val="F7A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3" autoAdjust="0"/>
    <p:restoredTop sz="86477" autoAdjust="0"/>
  </p:normalViewPr>
  <p:slideViewPr>
    <p:cSldViewPr snapToGrid="0">
      <p:cViewPr varScale="1">
        <p:scale>
          <a:sx n="63" d="100"/>
          <a:sy n="63" d="100"/>
        </p:scale>
        <p:origin x="954" y="48"/>
      </p:cViewPr>
      <p:guideLst>
        <p:guide orient="horz" pos="2160"/>
        <p:guide pos="529"/>
      </p:guideLst>
    </p:cSldViewPr>
  </p:slideViewPr>
  <p:outlineViewPr>
    <p:cViewPr>
      <p:scale>
        <a:sx n="33" d="100"/>
        <a:sy n="33" d="100"/>
      </p:scale>
      <p:origin x="0" y="118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-1354" y="1229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8E2023A-459D-424D-9822-8416F5AD33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BD8FB49-688F-4360-96A5-791C5DFC64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C54BE-EEB2-4725-A486-57DBA2CE5C7B}" type="slidenum">
              <a:rPr lang="en-US"/>
              <a:pPr/>
              <a:t>1</a:t>
            </a:fld>
            <a:endParaRPr 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3824" tIns="46913" rIns="93824" bIns="46913"/>
          <a:lstStyle/>
          <a:p>
            <a:endParaRPr lang="en-US" dirty="0"/>
          </a:p>
        </p:txBody>
      </p:sp>
      <p:sp>
        <p:nvSpPr>
          <p:cNvPr id="537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146FA-8384-4707-929B-D06B75CE5D3E}" type="slidenum">
              <a:rPr lang="en-US"/>
              <a:pPr/>
              <a:t>10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3824" tIns="46913" rIns="93824" bIns="46913"/>
          <a:lstStyle/>
          <a:p>
            <a:endParaRPr lang="en-US" dirty="0"/>
          </a:p>
        </p:txBody>
      </p:sp>
      <p:sp>
        <p:nvSpPr>
          <p:cNvPr id="543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146FA-8384-4707-929B-D06B75CE5D3E}" type="slidenum">
              <a:rPr lang="en-US"/>
              <a:pPr/>
              <a:t>11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3824" tIns="46913" rIns="93824" bIns="46913"/>
          <a:lstStyle/>
          <a:p>
            <a:endParaRPr lang="en-US" dirty="0"/>
          </a:p>
        </p:txBody>
      </p:sp>
      <p:sp>
        <p:nvSpPr>
          <p:cNvPr id="543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146FA-8384-4707-929B-D06B75CE5D3E}" type="slidenum">
              <a:rPr lang="en-US"/>
              <a:pPr/>
              <a:t>15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3824" tIns="46913" rIns="93824" bIns="46913"/>
          <a:lstStyle/>
          <a:p>
            <a:endParaRPr lang="en-US" dirty="0"/>
          </a:p>
        </p:txBody>
      </p:sp>
      <p:sp>
        <p:nvSpPr>
          <p:cNvPr id="543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146FA-8384-4707-929B-D06B75CE5D3E}" type="slidenum">
              <a:rPr lang="en-US"/>
              <a:pPr/>
              <a:t>18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3824" tIns="46913" rIns="93824" bIns="46913"/>
          <a:lstStyle/>
          <a:p>
            <a:endParaRPr lang="en-US" dirty="0"/>
          </a:p>
        </p:txBody>
      </p:sp>
      <p:sp>
        <p:nvSpPr>
          <p:cNvPr id="543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C92DA-C071-44E5-A0BC-F5A20890CB59}" type="slidenum">
              <a:rPr lang="en-US"/>
              <a:pPr/>
              <a:t>34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er art cub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865C-AE8A-4735-A70A-ABD741680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784-1874-4A96-8402-AB596161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4313"/>
            <a:ext cx="7038975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CF7494-34D8-4686-A6C0-7E1D21736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er art cub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4313"/>
            <a:ext cx="7038975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6C9457-F51C-4239-8389-CE1D5C901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4313"/>
            <a:ext cx="7038975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ED6FFB-3B21-4EEF-9EAE-0B3D0F64A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398B-9617-4756-8E06-AD0A8BEE5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1154-511A-4A78-B9B5-EFA5AA545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55D7-83B8-4953-AAA1-129C064A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B8FB-404C-4081-9734-1439DD7C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3D30-C21C-440F-8E06-799CD498D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E2AC6178-A2C6-4827-9C68-2E094BED6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CF7494-34D8-4686-A6C0-7E1D21736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248400"/>
            <a:ext cx="6934200" cy="457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INDUSTRY FUNDAMENTALS:  MODULE 5, UNIT C — Natural Gas Distribution</a:t>
            </a:r>
            <a:br>
              <a:rPr kumimoji="0" 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content provided by Pacific Gas &amp; Electric Company (PG&amp;E)</a:t>
            </a:r>
          </a:p>
        </p:txBody>
      </p:sp>
      <p:pic>
        <p:nvPicPr>
          <p:cNvPr id="12" name="Picture 11" descr="cover art cube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688975" y="20955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hf hdr="0" ft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248400"/>
            <a:ext cx="6934200" cy="457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INDUSTRY FUNDAMENTALS:  MODULE 4, UNIT A — Introduction to Electric Power Transmission</a:t>
            </a:r>
          </a:p>
        </p:txBody>
      </p:sp>
      <p:pic>
        <p:nvPicPr>
          <p:cNvPr id="12" name="Picture 11" descr="cover art cube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slow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0B38-F15B-4031-9BE8-29D76D33E4A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81D-2BAA-4CA0-8989-39ABD5013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a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pms.phmsa.dot.gov/" TargetMode="External"/><Relationship Id="rId5" Type="http://schemas.openxmlformats.org/officeDocument/2006/relationships/hyperlink" Target="http://phmsa.dot.gov/pipeline" TargetMode="External"/><Relationship Id="rId4" Type="http://schemas.openxmlformats.org/officeDocument/2006/relationships/hyperlink" Target="http://natgas.inf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7148" y="2719287"/>
            <a:ext cx="3919538" cy="1748541"/>
          </a:xfrm>
          <a:noFill/>
          <a:ln/>
        </p:spPr>
        <p:txBody>
          <a:bodyPr lIns="75946" tIns="37973" rIns="75946" bIns="37973">
            <a:normAutofit fontScale="90000"/>
          </a:bodyPr>
          <a:lstStyle/>
          <a:p>
            <a:r>
              <a:rPr lang="en-US" sz="4700" dirty="0"/>
              <a:t>An  Overview of the Natural Gas System</a:t>
            </a:r>
          </a:p>
        </p:txBody>
      </p:sp>
      <p:pic>
        <p:nvPicPr>
          <p:cNvPr id="536579" name="Picture 3" descr="j0185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007" y="483645"/>
            <a:ext cx="2451100" cy="46894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6581" name="Picture 5" descr="PowerPat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912" y="870191"/>
            <a:ext cx="4092575" cy="7810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336048" y="556710"/>
            <a:ext cx="864590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46" tIns="37973" rIns="75946" bIns="37973" anchor="ctr"/>
          <a:lstStyle/>
          <a:p>
            <a:pPr defTabSz="754063" eaLnBrk="0" hangingPunct="0"/>
            <a:r>
              <a:rPr lang="en-US" sz="40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does it get to the consumer</a:t>
            </a:r>
            <a:r>
              <a:rPr lang="en-US" sz="28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916" y="1289050"/>
            <a:ext cx="5422900" cy="4386263"/>
          </a:xfrm>
          <a:prstGeom prst="rect">
            <a:avLst/>
          </a:prstGeom>
          <a:noFill/>
        </p:spPr>
      </p:pic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274839" y="1773645"/>
            <a:ext cx="29289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000" dirty="0"/>
              <a:t>Exploration of potential gas fields and extraction from </a:t>
            </a:r>
            <a:r>
              <a:rPr lang="en-US" sz="2000" u="sng" dirty="0"/>
              <a:t>gas wells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u="sng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en-US" sz="2000" u="sng" dirty="0"/>
              <a:t>Gas cleaning and treatment </a:t>
            </a:r>
            <a:r>
              <a:rPr lang="en-US" sz="2000" dirty="0"/>
              <a:t>to remove sand and hydrogen sulfide and valuable products such as light oils, natural gasoline, butane, ethane and propane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336048" y="556710"/>
            <a:ext cx="864590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46" tIns="37973" rIns="75946" bIns="37973" anchor="ctr"/>
          <a:lstStyle/>
          <a:p>
            <a:pPr defTabSz="754063" eaLnBrk="0" hangingPunct="0"/>
            <a:r>
              <a:rPr lang="en-US" sz="40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does it get to the consumer</a:t>
            </a:r>
            <a:r>
              <a:rPr lang="en-US" sz="28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916" y="1289050"/>
            <a:ext cx="5422900" cy="4386263"/>
          </a:xfrm>
          <a:prstGeom prst="rect">
            <a:avLst/>
          </a:prstGeom>
          <a:noFill/>
        </p:spPr>
      </p:pic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228540" y="1843094"/>
            <a:ext cx="29289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3"/>
            </a:pPr>
            <a:r>
              <a:rPr lang="en-US" sz="2000" u="sng" dirty="0"/>
              <a:t>Compressor station</a:t>
            </a:r>
            <a:r>
              <a:rPr lang="en-US" sz="2000" dirty="0"/>
              <a:t> increases gas pressure before feeding it into a high pressure transmission pipeline; 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4"/>
            </a:pPr>
            <a:r>
              <a:rPr lang="en-US" sz="2000" u="sng" dirty="0"/>
              <a:t>Gas storage field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Stored underground, often in old oil fields, salt domes, or porous rock surrounded by solid rock</a:t>
            </a:r>
          </a:p>
          <a:p>
            <a:r>
              <a:rPr lang="en-US" dirty="0"/>
              <a:t>Gas is injected into storage sites during off-peak season when demand is lower (summer)</a:t>
            </a:r>
          </a:p>
          <a:p>
            <a:r>
              <a:rPr lang="en-US" dirty="0"/>
              <a:t>Gas is withdrawn during peak demand seasons (winter)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630"/>
            <a:ext cx="8229600" cy="856527"/>
          </a:xfrm>
        </p:spPr>
        <p:txBody>
          <a:bodyPr/>
          <a:lstStyle/>
          <a:p>
            <a:r>
              <a:rPr lang="en-US" dirty="0"/>
              <a:t>Compressor Stations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56732"/>
            <a:ext cx="4038600" cy="4160520"/>
          </a:xfrm>
        </p:spPr>
        <p:txBody>
          <a:bodyPr/>
          <a:lstStyle/>
          <a:p>
            <a:r>
              <a:rPr lang="en-US" dirty="0"/>
              <a:t>Transmission lines lose pressure due to flowing friction in the lines </a:t>
            </a:r>
          </a:p>
          <a:p>
            <a:r>
              <a:rPr lang="en-US" dirty="0"/>
              <a:t>Compressor stations every 50 to 100 miles boost pressure</a:t>
            </a:r>
          </a:p>
          <a:p>
            <a:r>
              <a:rPr lang="en-US" dirty="0"/>
              <a:t>Pressure is measured in pounds per square inch (psi)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774" y="2185420"/>
            <a:ext cx="4038600" cy="29636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044"/>
            <a:ext cx="8229600" cy="114492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two benefits of compression?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Reduces size of natural gas molecules—increases amount of natural gas that can be moved through a pipeline</a:t>
            </a:r>
          </a:p>
          <a:p>
            <a:r>
              <a:rPr lang="en-US" dirty="0"/>
              <a:t>Provides propellant force to move natural gas through the pipeline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336048" y="556710"/>
            <a:ext cx="864590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46" tIns="37973" rIns="75946" bIns="37973" anchor="ctr"/>
          <a:lstStyle/>
          <a:p>
            <a:pPr defTabSz="754063" eaLnBrk="0" hangingPunct="0"/>
            <a:r>
              <a:rPr lang="en-US" sz="40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does it get to the consumer</a:t>
            </a:r>
            <a:r>
              <a:rPr lang="en-US" sz="28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254325"/>
            <a:ext cx="5422900" cy="4386263"/>
          </a:xfrm>
          <a:prstGeom prst="rect">
            <a:avLst/>
          </a:prstGeom>
          <a:noFill/>
        </p:spPr>
      </p:pic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09563" y="1427163"/>
            <a:ext cx="2928937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5"/>
            </a:pPr>
            <a:r>
              <a:rPr lang="en-US" sz="2000" u="sng" dirty="0"/>
              <a:t>High pressure transmission lines</a:t>
            </a:r>
            <a:r>
              <a:rPr lang="en-US" sz="2000" dirty="0"/>
              <a:t>,</a:t>
            </a:r>
            <a:r>
              <a:rPr lang="en-US" sz="2000" u="sng" dirty="0"/>
              <a:t> </a:t>
            </a:r>
            <a:r>
              <a:rPr lang="en-US" sz="2000" dirty="0"/>
              <a:t>both interstate and intrastate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6"/>
            </a:pPr>
            <a:r>
              <a:rPr lang="en-US" sz="2000" dirty="0"/>
              <a:t>Suspended transmission lines to avoid obstacles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7"/>
            </a:pPr>
            <a:r>
              <a:rPr lang="en-US" sz="2000" u="sng" dirty="0"/>
              <a:t>Regulators</a:t>
            </a:r>
            <a:r>
              <a:rPr lang="en-US" sz="2000" dirty="0"/>
              <a:t> which reduce pressure before feeding gas into distribution mains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42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40780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Protecting the Pipelines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Pressure Limiting Stations (PLS) – limit maximum pressure</a:t>
            </a:r>
          </a:p>
          <a:p>
            <a:r>
              <a:rPr lang="en-US" dirty="0"/>
              <a:t>Line Rupture Control Valves – isolate major leaks</a:t>
            </a:r>
          </a:p>
          <a:p>
            <a:r>
              <a:rPr lang="en-US" dirty="0"/>
              <a:t>SCADA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4" descr="pls lr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990" y="2708476"/>
            <a:ext cx="4953964" cy="324091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074" y="405114"/>
            <a:ext cx="8229600" cy="868101"/>
          </a:xfrm>
        </p:spPr>
        <p:txBody>
          <a:bodyPr>
            <a:normAutofit fontScale="90000"/>
          </a:bodyPr>
          <a:lstStyle/>
          <a:p>
            <a:pPr defTabSz="754063" eaLnBrk="0" hangingPunct="0"/>
            <a:r>
              <a:rPr lang="en-US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get to the consumer</a:t>
            </a:r>
            <a:r>
              <a:rPr lang="en-US" sz="3600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5625" y="1736812"/>
            <a:ext cx="4038600" cy="41605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Distribution lines carry gas from the transmission system to the customer</a:t>
            </a:r>
          </a:p>
          <a:p>
            <a:r>
              <a:rPr lang="en-US" dirty="0" err="1"/>
              <a:t>High‑pressure</a:t>
            </a:r>
            <a:r>
              <a:rPr lang="en-US" dirty="0"/>
              <a:t> mains - 60 psi (pounds per square inch)</a:t>
            </a:r>
          </a:p>
          <a:p>
            <a:r>
              <a:rPr lang="en-US" dirty="0"/>
              <a:t>Semi-high pressure mains – 25 psi</a:t>
            </a:r>
          </a:p>
          <a:p>
            <a:r>
              <a:rPr lang="en-US" dirty="0" err="1"/>
              <a:t>Low‑pressure</a:t>
            </a:r>
            <a:r>
              <a:rPr lang="en-US" dirty="0"/>
              <a:t> mains – less than 1 psi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3" descr="district reg s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22339"/>
            <a:ext cx="4287456" cy="371547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498094" y="244193"/>
            <a:ext cx="864590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946" tIns="37973" rIns="75946" bIns="37973" anchor="ctr"/>
          <a:lstStyle/>
          <a:p>
            <a:pPr defTabSz="754063" eaLnBrk="0" hangingPunct="0"/>
            <a:r>
              <a:rPr lang="en-US" sz="40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does it get to the consumer</a:t>
            </a:r>
            <a:r>
              <a:rPr lang="en-US" sz="2800" b="1" dirty="0">
                <a:solidFill>
                  <a:srgbClr val="FF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289050"/>
            <a:ext cx="5422900" cy="4386263"/>
          </a:xfrm>
          <a:prstGeom prst="rect">
            <a:avLst/>
          </a:prstGeom>
          <a:noFill/>
        </p:spPr>
      </p:pic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185195" y="775069"/>
            <a:ext cx="311359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 startAt="8"/>
            </a:pPr>
            <a:r>
              <a:rPr lang="en-US" sz="2000" u="sng" dirty="0"/>
              <a:t>High and low pressure distribution mains</a:t>
            </a:r>
            <a:r>
              <a:rPr lang="en-US" sz="2000" dirty="0"/>
              <a:t>, which lead to city gate stations and the local distribution system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8"/>
            </a:pPr>
            <a:endParaRPr lang="en-US" sz="2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8"/>
            </a:pPr>
            <a:r>
              <a:rPr lang="en-US" sz="2000" u="sng" dirty="0"/>
              <a:t>Valves</a:t>
            </a:r>
            <a:r>
              <a:rPr lang="en-US" sz="2000" dirty="0"/>
              <a:t>, which can shut off street mains leading to service connections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8"/>
            </a:pPr>
            <a:endParaRPr lang="en-US" sz="2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8"/>
            </a:pPr>
            <a:r>
              <a:rPr lang="en-US" sz="2000" u="sng" dirty="0"/>
              <a:t>Service connections</a:t>
            </a:r>
            <a:r>
              <a:rPr lang="en-US" sz="2000" dirty="0"/>
              <a:t>, which provide gas to individual homes or businesses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42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68101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System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Valves - isolate during construction and emergencies</a:t>
            </a:r>
          </a:p>
          <a:p>
            <a:r>
              <a:rPr lang="en-US" dirty="0"/>
              <a:t>Gas Services connect the distribution mains to the customer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4" descr="valve plug rockw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70602"/>
            <a:ext cx="4038600" cy="284790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0286"/>
          </a:xfrm>
        </p:spPr>
        <p:txBody>
          <a:bodyPr/>
          <a:lstStyle/>
          <a:p>
            <a:r>
              <a:rPr lang="en-US" dirty="0"/>
              <a:t>What is natural gas?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224"/>
            <a:ext cx="8229600" cy="4114800"/>
          </a:xfrm>
        </p:spPr>
        <p:txBody>
          <a:bodyPr/>
          <a:lstStyle/>
          <a:p>
            <a:r>
              <a:rPr lang="en-US" dirty="0"/>
              <a:t>Natural gas is composed of hydrocarbons (combinations of hydrogen and carbon). </a:t>
            </a:r>
          </a:p>
          <a:p>
            <a:r>
              <a:rPr lang="en-US" dirty="0"/>
              <a:t> 89 - 93 % methane gas, the lightest hydrocarbon</a:t>
            </a:r>
          </a:p>
          <a:p>
            <a:r>
              <a:rPr lang="en-US" dirty="0"/>
              <a:t>Plus other gases such as ethane, propane, butane, and non-flammable gases such as nitrogen and carbon dioxide.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75" y="590308"/>
            <a:ext cx="8229600" cy="844952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System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924" y="1875708"/>
            <a:ext cx="4038600" cy="4160520"/>
          </a:xfrm>
        </p:spPr>
        <p:txBody>
          <a:bodyPr>
            <a:normAutofit fontScale="92500"/>
          </a:bodyPr>
          <a:lstStyle/>
          <a:p>
            <a:r>
              <a:rPr lang="en-US" dirty="0"/>
              <a:t>Shut‑off valves located at the customer meter and can shut off gas to a house in an emergency</a:t>
            </a:r>
          </a:p>
          <a:p>
            <a:r>
              <a:rPr lang="en-US" dirty="0"/>
              <a:t>For gas coming from high-pressure mains, a service regulator located at the meter reduces the pressure to the standard .25 psi for safe home use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942" y="2266337"/>
            <a:ext cx="3845863" cy="28843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48" y="474563"/>
            <a:ext cx="8229600" cy="601884"/>
          </a:xfrm>
        </p:spPr>
        <p:txBody>
          <a:bodyPr>
            <a:normAutofit fontScale="90000"/>
          </a:bodyPr>
          <a:lstStyle/>
          <a:p>
            <a:r>
              <a:rPr lang="en-US" dirty="0"/>
              <a:t>Gas System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625" y="1354238"/>
            <a:ext cx="4038600" cy="4595149"/>
          </a:xfrm>
        </p:spPr>
        <p:txBody>
          <a:bodyPr>
            <a:noAutofit/>
          </a:bodyPr>
          <a:lstStyle/>
          <a:p>
            <a:r>
              <a:rPr lang="en-US" sz="2100" dirty="0"/>
              <a:t>A small gas well was dug in 1821 but gas was used mainly for lighting  and then replaced by electricity</a:t>
            </a:r>
          </a:p>
          <a:p>
            <a:r>
              <a:rPr lang="en-US" sz="2100" dirty="0"/>
              <a:t>A 120 mile pipeline from Indiana to Chicago was built in 1891</a:t>
            </a:r>
          </a:p>
          <a:p>
            <a:r>
              <a:rPr lang="en-US" sz="2100" dirty="0"/>
              <a:t>Major pipeline construction began in the 1920s</a:t>
            </a:r>
          </a:p>
          <a:p>
            <a:r>
              <a:rPr lang="en-US" sz="2100" dirty="0"/>
              <a:t>Metallurgical advances following WWII meant that the U.S. had the technology to build an extensive network; a pipeline construction boom resulted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 descr="pipeline_o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679" y="1400537"/>
            <a:ext cx="4531027" cy="413216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218"/>
            <a:ext cx="8229600" cy="902825"/>
          </a:xfrm>
        </p:spPr>
        <p:txBody>
          <a:bodyPr/>
          <a:lstStyle/>
          <a:p>
            <a:r>
              <a:rPr lang="en-US" dirty="0"/>
              <a:t>Gas System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752" y="1435871"/>
            <a:ext cx="4038600" cy="4160520"/>
          </a:xfrm>
        </p:spPr>
        <p:txBody>
          <a:bodyPr>
            <a:normAutofit/>
          </a:bodyPr>
          <a:lstStyle/>
          <a:p>
            <a:r>
              <a:rPr lang="en-US" dirty="0"/>
              <a:t>Digging has been a big part of the pipeline construction and  maintenance process since the beginning</a:t>
            </a:r>
          </a:p>
          <a:p>
            <a:r>
              <a:rPr lang="en-US" dirty="0"/>
              <a:t>Some tools are common to all parts</a:t>
            </a:r>
            <a:br>
              <a:rPr lang="en-US" dirty="0"/>
            </a:br>
            <a:r>
              <a:rPr lang="en-US" dirty="0"/>
              <a:t>of the gas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4" descr="backho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0" y="150470"/>
            <a:ext cx="3568700" cy="4064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988" y="4800600"/>
            <a:ext cx="2767012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6" descr="558142482_2df0aa5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80" y="3225358"/>
            <a:ext cx="3783013" cy="2519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26" y="462987"/>
            <a:ext cx="8229600" cy="555585"/>
          </a:xfrm>
        </p:spPr>
        <p:txBody>
          <a:bodyPr>
            <a:normAutofit fontScale="90000"/>
          </a:bodyPr>
          <a:lstStyle/>
          <a:p>
            <a:r>
              <a:rPr lang="en-US" dirty="0"/>
              <a:t>Gas System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2088"/>
            <a:ext cx="4038600" cy="4160520"/>
          </a:xfrm>
        </p:spPr>
        <p:txBody>
          <a:bodyPr/>
          <a:lstStyle/>
          <a:p>
            <a:r>
              <a:rPr lang="en-US" dirty="0"/>
              <a:t>Welding is a common task</a:t>
            </a:r>
          </a:p>
          <a:p>
            <a:r>
              <a:rPr lang="en-US" dirty="0"/>
              <a:t>Welding uses a unique group of tools and equipment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10" descr="welding_suppl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617" y="2980664"/>
            <a:ext cx="2286000" cy="18592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welderpipe-v01-p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224" y="443014"/>
            <a:ext cx="3154362" cy="2460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26" y="462987"/>
            <a:ext cx="8229600" cy="555585"/>
          </a:xfrm>
        </p:spPr>
        <p:txBody>
          <a:bodyPr>
            <a:normAutofit fontScale="90000"/>
          </a:bodyPr>
          <a:lstStyle/>
          <a:p>
            <a:r>
              <a:rPr lang="en-US" dirty="0"/>
              <a:t>Gas System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2088"/>
            <a:ext cx="4038600" cy="4160520"/>
          </a:xfrm>
        </p:spPr>
        <p:txBody>
          <a:bodyPr/>
          <a:lstStyle/>
          <a:p>
            <a:r>
              <a:rPr lang="en-US" dirty="0"/>
              <a:t>Many tools differ for each part of the gas system</a:t>
            </a:r>
          </a:p>
          <a:p>
            <a:r>
              <a:rPr lang="en-US" dirty="0"/>
              <a:t>Tools can also differ </a:t>
            </a:r>
            <a:br>
              <a:rPr lang="en-US" dirty="0"/>
            </a:br>
            <a:r>
              <a:rPr lang="en-US" dirty="0"/>
              <a:t>for each job in each </a:t>
            </a:r>
            <a:br>
              <a:rPr lang="en-US" dirty="0"/>
            </a:br>
            <a:r>
              <a:rPr lang="en-US" dirty="0"/>
              <a:t>part of the system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918" y="1227922"/>
            <a:ext cx="3025378" cy="4160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0"/>
            <a:ext cx="1928812" cy="29098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684228" y="5489823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Long-Handled Pipe Squeezers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083706" y="3086744"/>
            <a:ext cx="20602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Gas Measuring Instrument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26" y="462987"/>
            <a:ext cx="8229600" cy="555585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Used to Search for Gas Leaks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2088"/>
            <a:ext cx="4038600" cy="416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Optical Methane Detector (OMD) light bar is mounted on the front of a survey vehicle. The light bar utilizes an infrared light directed at an infrared optical detector and measures methane gas in parts per million.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Picture 4" descr="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241" y="2111419"/>
            <a:ext cx="3981691" cy="26195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26" y="462987"/>
            <a:ext cx="8229600" cy="555585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Used to Search for Gas Leaks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2088"/>
            <a:ext cx="4038600" cy="416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Remote Methane Leak Detector (RMLD)</a:t>
            </a:r>
          </a:p>
          <a:p>
            <a:r>
              <a:rPr lang="en-US" dirty="0"/>
              <a:t> The presence of methane is encoded within the returned light (methane is the largest component of natural gas). Methane readings are displayed in parts per million.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5" name="Picture 3" descr="rmld closeup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 bwMode="auto">
          <a:xfrm>
            <a:off x="4537276" y="1859711"/>
            <a:ext cx="3958542" cy="26825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24" y="544010"/>
            <a:ext cx="8229600" cy="902825"/>
          </a:xfrm>
        </p:spPr>
        <p:txBody>
          <a:bodyPr/>
          <a:lstStyle/>
          <a:p>
            <a:r>
              <a:rPr lang="en-US" dirty="0"/>
              <a:t>Gas Utility Safety Pledge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923" y="1632640"/>
            <a:ext cx="6707529" cy="4160520"/>
          </a:xfrm>
        </p:spPr>
        <p:txBody>
          <a:bodyPr/>
          <a:lstStyle/>
          <a:p>
            <a:r>
              <a:rPr lang="en-US" dirty="0"/>
              <a:t>From Pacific Gas &amp; Electric, but similar philosophies are seen at every utility company:</a:t>
            </a:r>
          </a:p>
          <a:p>
            <a:pPr lvl="1"/>
            <a:r>
              <a:rPr lang="en-US" sz="3200" i="1" dirty="0"/>
              <a:t>I always put safety first.</a:t>
            </a:r>
          </a:p>
          <a:p>
            <a:pPr lvl="1"/>
            <a:r>
              <a:rPr lang="en-US" sz="3200" i="1" dirty="0"/>
              <a:t>I look for and act to resolve unsafe situations.</a:t>
            </a:r>
          </a:p>
          <a:p>
            <a:pPr lvl="1"/>
            <a:r>
              <a:rPr lang="en-US" sz="3200" i="1" dirty="0"/>
              <a:t>I help and encourage others to act safely.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24" y="544010"/>
            <a:ext cx="8229600" cy="902825"/>
          </a:xfrm>
        </p:spPr>
        <p:txBody>
          <a:bodyPr/>
          <a:lstStyle/>
          <a:p>
            <a:r>
              <a:rPr lang="en-US" dirty="0"/>
              <a:t>Gas Utility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923" y="1632640"/>
            <a:ext cx="6707529" cy="4160520"/>
          </a:xfrm>
        </p:spPr>
        <p:txBody>
          <a:bodyPr/>
          <a:lstStyle/>
          <a:p>
            <a:r>
              <a:rPr lang="en-US" dirty="0"/>
              <a:t>Utility companies’ safety policies strive for:</a:t>
            </a:r>
          </a:p>
          <a:p>
            <a:pPr lvl="1"/>
            <a:r>
              <a:rPr lang="en-US" sz="2800" dirty="0"/>
              <a:t>Zero workplace accidents</a:t>
            </a:r>
          </a:p>
          <a:p>
            <a:pPr lvl="1"/>
            <a:r>
              <a:rPr lang="en-US" sz="2800" dirty="0"/>
              <a:t>Continuous practice and policy review for reduced accidents</a:t>
            </a:r>
          </a:p>
          <a:p>
            <a:pPr lvl="1"/>
            <a:r>
              <a:rPr lang="en-US" sz="2800" dirty="0"/>
              <a:t>Enhanced compliance with safety regulations and company policies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738" y="4431718"/>
            <a:ext cx="1592262" cy="2266950"/>
          </a:xfrm>
          <a:prstGeom prst="rect">
            <a:avLst/>
          </a:prstGeom>
          <a:solidFill>
            <a:srgbClr val="F7A30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52354"/>
          </a:xfrm>
        </p:spPr>
        <p:txBody>
          <a:bodyPr/>
          <a:lstStyle/>
          <a:p>
            <a:r>
              <a:rPr lang="en-US" dirty="0"/>
              <a:t>Gas Utility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  <a:p>
            <a:r>
              <a:rPr lang="en-US" dirty="0"/>
              <a:t>Customer Safety</a:t>
            </a:r>
          </a:p>
          <a:p>
            <a:r>
              <a:rPr lang="en-US" dirty="0"/>
              <a:t>Equipment Safety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796624"/>
            <a:ext cx="3822700" cy="2719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651" y="4783238"/>
            <a:ext cx="2766349" cy="2074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0" descr="MPj04393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8337" y="3484081"/>
            <a:ext cx="2552700" cy="255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0286"/>
          </a:xfrm>
        </p:spPr>
        <p:txBody>
          <a:bodyPr/>
          <a:lstStyle/>
          <a:p>
            <a:r>
              <a:rPr lang="en-US" dirty="0"/>
              <a:t>Properties of Natural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224"/>
            <a:ext cx="8229600" cy="4114800"/>
          </a:xfrm>
        </p:spPr>
        <p:txBody>
          <a:bodyPr/>
          <a:lstStyle/>
          <a:p>
            <a:r>
              <a:rPr lang="en-US" dirty="0"/>
              <a:t>Natural gas has narrow combustion limits. This helps ensure predictable, safe use.</a:t>
            </a:r>
          </a:p>
          <a:p>
            <a:r>
              <a:rPr lang="en-US" dirty="0"/>
              <a:t> Natural gas will only ignite when there is an air-and-gas mixture of between 5 and 15 percent natural gas. </a:t>
            </a:r>
          </a:p>
          <a:p>
            <a:r>
              <a:rPr lang="en-US" dirty="0"/>
              <a:t>Any mixture containing less than 5 percent or greater than 15 percent natural gas will not ignite.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3929"/>
          </a:xfrm>
        </p:spPr>
        <p:txBody>
          <a:bodyPr/>
          <a:lstStyle/>
          <a:p>
            <a:r>
              <a:rPr lang="en-US" dirty="0"/>
              <a:t>Worker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2008"/>
            <a:ext cx="4038600" cy="4160520"/>
          </a:xfrm>
        </p:spPr>
        <p:txBody>
          <a:bodyPr>
            <a:normAutofit fontScale="92500"/>
          </a:bodyPr>
          <a:lstStyle/>
          <a:p>
            <a:pPr marL="465138" indent="-465138" defTabSz="754063">
              <a:lnSpc>
                <a:spcPct val="85000"/>
              </a:lnSpc>
              <a:spcBef>
                <a:spcPct val="60000"/>
              </a:spcBef>
              <a:buClr>
                <a:srgbClr val="0099CC"/>
              </a:buClr>
              <a:buSzPct val="150000"/>
              <a:buFontTx/>
              <a:buChar char="•"/>
            </a:pPr>
            <a:r>
              <a:rPr lang="en-US" dirty="0"/>
              <a:t>Personal Protective Equipment – hard hat, safety vests, fire resistant flash suit,  etc.</a:t>
            </a:r>
          </a:p>
          <a:p>
            <a:pPr marL="465138" indent="-465138" defTabSz="754063">
              <a:lnSpc>
                <a:spcPct val="85000"/>
              </a:lnSpc>
              <a:spcBef>
                <a:spcPct val="60000"/>
              </a:spcBef>
              <a:buClr>
                <a:srgbClr val="0099CC"/>
              </a:buClr>
              <a:buSzPct val="150000"/>
              <a:buFontTx/>
              <a:buChar char="•"/>
            </a:pPr>
            <a:r>
              <a:rPr lang="en-US" dirty="0"/>
              <a:t>Safe work practices and procedures</a:t>
            </a:r>
          </a:p>
          <a:p>
            <a:pPr marL="465138" indent="-465138" defTabSz="754063">
              <a:lnSpc>
                <a:spcPct val="85000"/>
              </a:lnSpc>
              <a:spcBef>
                <a:spcPct val="60000"/>
              </a:spcBef>
              <a:buClr>
                <a:srgbClr val="0099CC"/>
              </a:buClr>
              <a:buSzPct val="150000"/>
              <a:buFontTx/>
              <a:buChar char="•"/>
            </a:pPr>
            <a:r>
              <a:rPr lang="en-US" dirty="0"/>
              <a:t>Extensive safety training</a:t>
            </a:r>
          </a:p>
          <a:p>
            <a:pPr marL="465138" indent="-465138" defTabSz="754063">
              <a:lnSpc>
                <a:spcPct val="85000"/>
              </a:lnSpc>
              <a:spcBef>
                <a:spcPct val="60000"/>
              </a:spcBef>
              <a:buClr>
                <a:srgbClr val="0099CC"/>
              </a:buClr>
              <a:buSzPct val="150000"/>
              <a:buFontTx/>
              <a:buChar char="•"/>
            </a:pPr>
            <a:r>
              <a:rPr lang="en-US" dirty="0"/>
              <a:t>Safety focused workers and management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100" y="1401763"/>
            <a:ext cx="3467100" cy="243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135" y="3835189"/>
            <a:ext cx="3209925" cy="1238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10228"/>
          </a:xfrm>
        </p:spPr>
        <p:txBody>
          <a:bodyPr/>
          <a:lstStyle/>
          <a:p>
            <a:r>
              <a:rPr lang="en-US" dirty="0"/>
              <a:t>Customer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Emergency preparedness</a:t>
            </a:r>
          </a:p>
          <a:p>
            <a:r>
              <a:rPr lang="en-US" dirty="0"/>
              <a:t>Fire safety</a:t>
            </a:r>
          </a:p>
          <a:p>
            <a:r>
              <a:rPr lang="en-US" dirty="0"/>
              <a:t>Flood safety</a:t>
            </a:r>
          </a:p>
          <a:p>
            <a:r>
              <a:rPr lang="en-US" dirty="0"/>
              <a:t>Fire and law enforcement first responder coordination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5" descr="MPj039939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729" y="2118311"/>
            <a:ext cx="2165691" cy="325110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2" descr="MPj043587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2" y="1675094"/>
            <a:ext cx="2655888" cy="23177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Underground Service Alerts</a:t>
            </a:r>
          </a:p>
          <a:p>
            <a:r>
              <a:rPr lang="en-US" dirty="0"/>
              <a:t>Customer safety planning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35995"/>
            <a:ext cx="4038600" cy="31494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993" y="3508516"/>
            <a:ext cx="1414462" cy="2039937"/>
          </a:xfrm>
          <a:prstGeom prst="rect">
            <a:avLst/>
          </a:prstGeom>
          <a:noFill/>
          <a:ln w="57150">
            <a:solidFill>
              <a:srgbClr val="0099CC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10228"/>
          </a:xfrm>
        </p:spPr>
        <p:txBody>
          <a:bodyPr/>
          <a:lstStyle/>
          <a:p>
            <a:r>
              <a:rPr lang="en-US" dirty="0"/>
              <a:t>Equipment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22203" cy="3680139"/>
          </a:xfrm>
        </p:spPr>
        <p:txBody>
          <a:bodyPr/>
          <a:lstStyle/>
          <a:p>
            <a:r>
              <a:rPr lang="en-US" dirty="0"/>
              <a:t>Gas valves and other gas storage and distribution equipment are engineered with safe operation and equipment value conservation in mind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4C54-B137-4A5A-B869-495DD11E446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7" descr="natural_gas_valv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553" y="1898248"/>
            <a:ext cx="3504381" cy="353027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562"/>
          </a:xfrm>
        </p:spPr>
        <p:txBody>
          <a:bodyPr/>
          <a:lstStyle/>
          <a:p>
            <a:r>
              <a:rPr lang="en-US" dirty="0"/>
              <a:t>For more information…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2476" y="1485156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/>
              <a:t>The Interstate Natural Gas Association of America  </a:t>
            </a:r>
            <a:r>
              <a:rPr lang="en-US" dirty="0">
                <a:hlinkClick r:id="rId3"/>
              </a:rPr>
              <a:t>http://www.ingaa.org/</a:t>
            </a:r>
            <a:endParaRPr lang="en-US" dirty="0"/>
          </a:p>
          <a:p>
            <a:r>
              <a:rPr lang="en-US" dirty="0"/>
              <a:t>Independent natural gas site </a:t>
            </a:r>
            <a:r>
              <a:rPr lang="en-US" dirty="0">
                <a:hlinkClick r:id="rId4"/>
              </a:rPr>
              <a:t>http://natgas.info</a:t>
            </a:r>
            <a:endParaRPr lang="en-US" dirty="0"/>
          </a:p>
          <a:p>
            <a:r>
              <a:rPr lang="en-US" dirty="0"/>
              <a:t>U.S. Department of Transportation, Pipeline and Hazardous Substance Transportation Administration </a:t>
            </a:r>
            <a:r>
              <a:rPr lang="en-US" dirty="0">
                <a:hlinkClick r:id="rId5"/>
              </a:rPr>
              <a:t>http://phmsa.dot.gov/pipeline</a:t>
            </a:r>
            <a:endParaRPr lang="en-US" dirty="0"/>
          </a:p>
          <a:p>
            <a:r>
              <a:rPr lang="en-US"/>
              <a:t>National </a:t>
            </a:r>
            <a:r>
              <a:rPr lang="en-US" dirty="0"/>
              <a:t>Pipeline Mapping System</a:t>
            </a:r>
            <a:br>
              <a:rPr lang="en-US" dirty="0"/>
            </a:br>
            <a:r>
              <a:rPr lang="en-US" dirty="0">
                <a:hlinkClick r:id="rId6"/>
              </a:rPr>
              <a:t>http://www.npms.phmsa.dot.gov/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6881-BCDC-4C77-8E55-3334FC4CF514}" type="slidenum">
              <a:rPr lang="en-US"/>
              <a:pPr/>
              <a:t>34</a:t>
            </a:fld>
            <a:endParaRPr lang="en-US"/>
          </a:p>
        </p:txBody>
      </p:sp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1608138" y="1419225"/>
            <a:ext cx="56403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00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0286"/>
          </a:xfrm>
        </p:spPr>
        <p:txBody>
          <a:bodyPr/>
          <a:lstStyle/>
          <a:p>
            <a:r>
              <a:rPr lang="en-US" dirty="0"/>
              <a:t>Properties of Natural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546"/>
            <a:ext cx="8229600" cy="4114800"/>
          </a:xfrm>
        </p:spPr>
        <p:txBody>
          <a:bodyPr/>
          <a:lstStyle/>
          <a:p>
            <a:r>
              <a:rPr lang="en-US" dirty="0"/>
              <a:t>When taken from the ground, natural gas is odorless. A harmless but pungent </a:t>
            </a:r>
            <a:r>
              <a:rPr lang="en-US" dirty="0" err="1"/>
              <a:t>odorizor</a:t>
            </a:r>
            <a:r>
              <a:rPr lang="en-US" dirty="0"/>
              <a:t>, </a:t>
            </a:r>
            <a:r>
              <a:rPr lang="en-US" dirty="0" err="1"/>
              <a:t>mercaptan</a:t>
            </a:r>
            <a:r>
              <a:rPr lang="en-US" dirty="0"/>
              <a:t>, is added as a safety precaution. The odorant is so powerful you can smell even the smallest quantity of gas in the event of a leak.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7218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smell </a:t>
            </a:r>
            <a:r>
              <a:rPr lang="en-US" dirty="0" err="1"/>
              <a:t>mercaptan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11"/>
            <a:ext cx="8229600" cy="4407763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/>
              <a:t>Do not attempt to locate gas leaks.</a:t>
            </a:r>
          </a:p>
          <a:p>
            <a:r>
              <a:rPr lang="en-US" sz="5100" dirty="0"/>
              <a:t>Leave the building when there is a strong gas odor. </a:t>
            </a:r>
          </a:p>
          <a:p>
            <a:r>
              <a:rPr lang="en-US" sz="5100" dirty="0"/>
              <a:t>Do not turn on or off any battery-powered, rechargeable or electrical device, including phones, garage door opener, radios, TVs, computers or any device that could create a spark.</a:t>
            </a:r>
          </a:p>
          <a:p>
            <a:r>
              <a:rPr lang="en-US" sz="5100" dirty="0"/>
              <a:t>Do not turn on or turn off any lights or electrical switches, or unplug appliances.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7218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smell </a:t>
            </a:r>
            <a:r>
              <a:rPr lang="en-US" dirty="0" err="1"/>
              <a:t>mercaptan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27" y="1377387"/>
            <a:ext cx="8229600" cy="3634451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latin typeface="Corbel" pitchFamily="34" charset="0"/>
              </a:rPr>
              <a:t>Do not use telephones of any type in the building.</a:t>
            </a:r>
          </a:p>
          <a:p>
            <a:r>
              <a:rPr lang="en-US" sz="12800" dirty="0">
                <a:latin typeface="Corbel" pitchFamily="34" charset="0"/>
              </a:rPr>
              <a:t>Do not use elevators.</a:t>
            </a:r>
          </a:p>
          <a:p>
            <a:r>
              <a:rPr lang="en-US" sz="12800" dirty="0">
                <a:latin typeface="Corbel" pitchFamily="34" charset="0"/>
              </a:rPr>
              <a:t>Do not position or operate vehicles and power equipment where leaking gas may be present.</a:t>
            </a:r>
          </a:p>
          <a:p>
            <a:r>
              <a:rPr lang="en-US" sz="12800" dirty="0">
                <a:latin typeface="Corbel" pitchFamily="34" charset="0"/>
              </a:rPr>
              <a:t>Do not smoke or use lighters, matches or other open </a:t>
            </a:r>
            <a:br>
              <a:rPr lang="en-US" sz="12800" dirty="0">
                <a:latin typeface="Corbel" pitchFamily="34" charset="0"/>
              </a:rPr>
            </a:br>
            <a:r>
              <a:rPr lang="en-US" sz="12800" dirty="0">
                <a:latin typeface="Corbel" pitchFamily="34" charset="0"/>
              </a:rPr>
              <a:t>flames.</a:t>
            </a:r>
          </a:p>
          <a:p>
            <a:r>
              <a:rPr lang="en-US" sz="12800" i="1" dirty="0">
                <a:latin typeface="Corbel" pitchFamily="34" charset="0"/>
              </a:rPr>
              <a:t>From a safe distance from the building, call your gas company’s emergency line.  </a:t>
            </a:r>
            <a:br>
              <a:rPr lang="en-US" sz="12800" i="1" dirty="0">
                <a:latin typeface="Corbel" pitchFamily="34" charset="0"/>
              </a:rPr>
            </a:br>
            <a:r>
              <a:rPr lang="en-US" sz="12800" i="1" dirty="0">
                <a:latin typeface="Corbel" pitchFamily="34" charset="0"/>
              </a:rPr>
              <a:t>If they do not answer, call 911</a:t>
            </a:r>
            <a:r>
              <a:rPr lang="en-US" sz="8000" i="1" dirty="0"/>
              <a:t>.</a:t>
            </a:r>
            <a:br>
              <a:rPr lang="en-US" sz="12800" dirty="0">
                <a:latin typeface="Corbe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75" y="336631"/>
            <a:ext cx="8229600" cy="890286"/>
          </a:xfrm>
        </p:spPr>
        <p:txBody>
          <a:bodyPr/>
          <a:lstStyle/>
          <a:p>
            <a:r>
              <a:rPr lang="en-US" dirty="0"/>
              <a:t>Natural gas use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51" y="1404133"/>
            <a:ext cx="8229600" cy="4114800"/>
          </a:xfrm>
        </p:spPr>
        <p:txBody>
          <a:bodyPr/>
          <a:lstStyle/>
          <a:p>
            <a:r>
              <a:rPr lang="en-US" dirty="0"/>
              <a:t>Natural gas comprises approximately 24% of our national fuel supply; of that, </a:t>
            </a:r>
          </a:p>
          <a:p>
            <a:pPr lvl="1"/>
            <a:r>
              <a:rPr lang="en-US" dirty="0"/>
              <a:t>34%  is used commercially and in residences</a:t>
            </a:r>
          </a:p>
          <a:p>
            <a:pPr lvl="1"/>
            <a:r>
              <a:rPr lang="en-US" dirty="0"/>
              <a:t>34% is used industrially</a:t>
            </a:r>
          </a:p>
          <a:p>
            <a:pPr lvl="1"/>
            <a:r>
              <a:rPr lang="en-US" dirty="0"/>
              <a:t>29% is used to generate electricity</a:t>
            </a:r>
          </a:p>
          <a:p>
            <a:pPr lvl="1"/>
            <a:r>
              <a:rPr lang="en-US" dirty="0"/>
              <a:t>3% is used for transportation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37275" y="4467828"/>
            <a:ext cx="44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U.S. Primary Energy Consumption by Source and Sector, USDOE, 2009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7689"/>
          </a:xfrm>
        </p:spPr>
        <p:txBody>
          <a:bodyPr/>
          <a:lstStyle/>
          <a:p>
            <a:r>
              <a:rPr lang="en-US" dirty="0"/>
              <a:t>Units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500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/>
              <a:t>Cubic foot – measure of volume of gas</a:t>
            </a:r>
          </a:p>
          <a:p>
            <a:r>
              <a:rPr lang="en-US" sz="3700" dirty="0"/>
              <a:t>CCF – 100 cubic feet</a:t>
            </a:r>
          </a:p>
          <a:p>
            <a:r>
              <a:rPr lang="en-US" sz="3700" dirty="0"/>
              <a:t>BCF – 1 billion cubic feet</a:t>
            </a:r>
          </a:p>
          <a:p>
            <a:r>
              <a:rPr lang="en-US" sz="3700" dirty="0"/>
              <a:t>BTU – measure of heat energy; </a:t>
            </a:r>
            <a:r>
              <a:rPr lang="en-US" sz="3700"/>
              <a:t>1 cubic </a:t>
            </a:r>
            <a:r>
              <a:rPr lang="en-US" sz="3700" dirty="0"/>
              <a:t>foot of gas yields about 1000 BTUs</a:t>
            </a:r>
          </a:p>
          <a:p>
            <a:r>
              <a:rPr lang="en-US" sz="3700" dirty="0" err="1"/>
              <a:t>Therm</a:t>
            </a:r>
            <a:r>
              <a:rPr lang="en-US" sz="3700" dirty="0"/>
              <a:t> – often used as the standard unit of billing in the U.S.;  equal to 100,000 BTUs</a:t>
            </a:r>
          </a:p>
          <a:p>
            <a:r>
              <a:rPr lang="en-US" sz="3700" dirty="0"/>
              <a:t>Dekatherm – 10 </a:t>
            </a:r>
            <a:r>
              <a:rPr lang="en-US" sz="3700" dirty="0" err="1"/>
              <a:t>therms</a:t>
            </a:r>
            <a:r>
              <a:rPr lang="en-US" sz="3700" dirty="0"/>
              <a:t>; 1 million </a:t>
            </a:r>
            <a:r>
              <a:rPr lang="en-US" sz="3700" dirty="0" err="1"/>
              <a:t>decatherms</a:t>
            </a:r>
            <a:r>
              <a:rPr lang="en-US" sz="3700" dirty="0"/>
              <a:t> = 1 billion cubic feet of gas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3435"/>
          </a:xfrm>
        </p:spPr>
        <p:txBody>
          <a:bodyPr/>
          <a:lstStyle/>
          <a:p>
            <a:r>
              <a:rPr lang="en-US" dirty="0"/>
              <a:t>Stop and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48" y="1774523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factors determine whether a consumer uses natural gas in the home and how much they consume?</a:t>
            </a:r>
          </a:p>
          <a:p>
            <a:pPr lvl="1"/>
            <a:r>
              <a:rPr lang="en-US" dirty="0"/>
              <a:t>Geographic region affects:</a:t>
            </a:r>
          </a:p>
          <a:p>
            <a:pPr lvl="2"/>
            <a:r>
              <a:rPr lang="en-US" dirty="0"/>
              <a:t> availability of resource</a:t>
            </a:r>
          </a:p>
          <a:p>
            <a:pPr lvl="2"/>
            <a:r>
              <a:rPr lang="en-US" dirty="0"/>
              <a:t> climate (seasonal temperatures)</a:t>
            </a:r>
          </a:p>
          <a:p>
            <a:pPr lvl="1"/>
            <a:r>
              <a:rPr lang="en-US" dirty="0"/>
              <a:t>Construction trends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Energy efficient appliances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15E-397E-4E45-8BD8-5270AB825B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WD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CEWDTheme</Template>
  <TotalTime>3644</TotalTime>
  <Words>1304</Words>
  <Application>Microsoft Office PowerPoint</Application>
  <PresentationFormat>On-screen Show (4:3)</PresentationFormat>
  <Paragraphs>182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Corbel</vt:lpstr>
      <vt:lpstr>Wingdings 2</vt:lpstr>
      <vt:lpstr>CEWDTheme</vt:lpstr>
      <vt:lpstr>1_Deluxe</vt:lpstr>
      <vt:lpstr>Custom Design</vt:lpstr>
      <vt:lpstr>An  Overview of the Natural Gas System</vt:lpstr>
      <vt:lpstr>What is natural gas?</vt:lpstr>
      <vt:lpstr>Properties of Natural Gas</vt:lpstr>
      <vt:lpstr>Properties of Natural Gas</vt:lpstr>
      <vt:lpstr>If you smell mercaptan…</vt:lpstr>
      <vt:lpstr>If you smell mercaptan…</vt:lpstr>
      <vt:lpstr>Natural gas use in the U.S.</vt:lpstr>
      <vt:lpstr>Units of measurement</vt:lpstr>
      <vt:lpstr>Stop and think…</vt:lpstr>
      <vt:lpstr>PowerPoint Presentation</vt:lpstr>
      <vt:lpstr>PowerPoint Presentation</vt:lpstr>
      <vt:lpstr>Gas Storage</vt:lpstr>
      <vt:lpstr>Compressor Stations</vt:lpstr>
      <vt:lpstr>What are two benefits of compression?</vt:lpstr>
      <vt:lpstr>PowerPoint Presentation</vt:lpstr>
      <vt:lpstr>Protecting the Pipelines</vt:lpstr>
      <vt:lpstr>How does it get to the consumer?</vt:lpstr>
      <vt:lpstr>PowerPoint Presentation</vt:lpstr>
      <vt:lpstr>Distribution System Components</vt:lpstr>
      <vt:lpstr>Distribution System Components</vt:lpstr>
      <vt:lpstr>Gas System History </vt:lpstr>
      <vt:lpstr>Gas System Tools</vt:lpstr>
      <vt:lpstr>Gas System Tools</vt:lpstr>
      <vt:lpstr>Gas System Tools</vt:lpstr>
      <vt:lpstr>Tools Used to Search for Gas Leaks</vt:lpstr>
      <vt:lpstr>Tools Used to Search for Gas Leaks</vt:lpstr>
      <vt:lpstr>Gas Utility Safety Pledge </vt:lpstr>
      <vt:lpstr>Gas Utility Safety</vt:lpstr>
      <vt:lpstr>Gas Utility Safety</vt:lpstr>
      <vt:lpstr>Worker Safety</vt:lpstr>
      <vt:lpstr>Customer Safety</vt:lpstr>
      <vt:lpstr>Customer Safety</vt:lpstr>
      <vt:lpstr>Equipment Safety</vt:lpstr>
      <vt:lpstr>For more information…</vt:lpstr>
    </vt:vector>
  </TitlesOfParts>
  <Manager>Technical Learning Services</Manager>
  <Company>Pacific Gas and Electric Company (PG&amp;E)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Document Goes Here]</dc:title>
  <dc:subject>[Document Subject Goes Here]</dc:subject>
  <dc:creator>[Your Name] ([LAN ID]@pge.com)</dc:creator>
  <cp:keywords>[Enter words that will help locate the file if lost]</cp:keywords>
  <dc:description>© 2008 Pacific Gas and Electric Company._x000d_
    All rights reserved.</dc:description>
  <cp:lastModifiedBy>Valerie Taylor</cp:lastModifiedBy>
  <cp:revision>138</cp:revision>
  <dcterms:created xsi:type="dcterms:W3CDTF">2007-09-05T16:17:43Z</dcterms:created>
  <dcterms:modified xsi:type="dcterms:W3CDTF">2016-07-08T21:20:37Z</dcterms:modified>
  <cp:category>Technical Training</cp:category>
</cp:coreProperties>
</file>